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7" r:id="rId2"/>
    <p:sldId id="289" r:id="rId3"/>
    <p:sldId id="291" r:id="rId4"/>
    <p:sldId id="290" r:id="rId5"/>
    <p:sldId id="292" r:id="rId6"/>
    <p:sldId id="293" r:id="rId7"/>
    <p:sldId id="294" r:id="rId8"/>
    <p:sldId id="29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14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1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2BFAE-CFC4-4CC5-A6E0-2E8B4D7AC8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692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5F5A3E-2EB5-43E2-BF03-0BCD7C264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32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135690" y="258764"/>
            <a:ext cx="1903412" cy="5529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23864" y="258764"/>
            <a:ext cx="5559425" cy="5529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A83A3F-81F9-4E31-8642-35B239ED12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822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FECC98-BF5C-402A-81E7-760ADAF84D7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67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6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3259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4074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4889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5704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6519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9DDD6C-936B-4247-B4B8-83437216A9E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100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3864" y="1511303"/>
            <a:ext cx="3730625" cy="427672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06888" y="1511303"/>
            <a:ext cx="3732212" cy="427672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E9A03-6016-40FF-BB0B-EA9AA8D6E4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88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6"/>
            <a:ext cx="4040188" cy="63976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9" indent="0">
              <a:buNone/>
              <a:defRPr sz="1800" b="1"/>
            </a:lvl2pPr>
            <a:lvl3pPr marL="816297" indent="0">
              <a:buNone/>
              <a:defRPr sz="1600" b="1"/>
            </a:lvl3pPr>
            <a:lvl4pPr marL="1224447" indent="0">
              <a:buNone/>
              <a:defRPr sz="1400" b="1"/>
            </a:lvl4pPr>
            <a:lvl5pPr marL="1632596" indent="0">
              <a:buNone/>
              <a:defRPr sz="1400" b="1"/>
            </a:lvl5pPr>
            <a:lvl6pPr marL="2040744" indent="0">
              <a:buNone/>
              <a:defRPr sz="1400" b="1"/>
            </a:lvl6pPr>
            <a:lvl7pPr marL="2448893" indent="0">
              <a:buNone/>
              <a:defRPr sz="1400" b="1"/>
            </a:lvl7pPr>
            <a:lvl8pPr marL="2857041" indent="0">
              <a:buNone/>
              <a:defRPr sz="1400" b="1"/>
            </a:lvl8pPr>
            <a:lvl9pPr marL="326519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7"/>
            <a:ext cx="4040188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6"/>
            <a:ext cx="4041775" cy="63976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9" indent="0">
              <a:buNone/>
              <a:defRPr sz="1800" b="1"/>
            </a:lvl2pPr>
            <a:lvl3pPr marL="816297" indent="0">
              <a:buNone/>
              <a:defRPr sz="1600" b="1"/>
            </a:lvl3pPr>
            <a:lvl4pPr marL="1224447" indent="0">
              <a:buNone/>
              <a:defRPr sz="1400" b="1"/>
            </a:lvl4pPr>
            <a:lvl5pPr marL="1632596" indent="0">
              <a:buNone/>
              <a:defRPr sz="1400" b="1"/>
            </a:lvl5pPr>
            <a:lvl6pPr marL="2040744" indent="0">
              <a:buNone/>
              <a:defRPr sz="1400" b="1"/>
            </a:lvl6pPr>
            <a:lvl7pPr marL="2448893" indent="0">
              <a:buNone/>
              <a:defRPr sz="1400" b="1"/>
            </a:lvl7pPr>
            <a:lvl8pPr marL="2857041" indent="0">
              <a:buNone/>
              <a:defRPr sz="1400" b="1"/>
            </a:lvl8pPr>
            <a:lvl9pPr marL="326519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7"/>
            <a:ext cx="4041775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329B-00DD-413E-AD0E-36AA840A797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60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4D12A-AC36-4139-9E57-C40B6CA4D6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01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94333-29CD-4F4B-8354-7EFA67A3544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09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200"/>
            </a:lvl1pPr>
            <a:lvl2pPr marL="408149" indent="0">
              <a:buNone/>
              <a:defRPr sz="1100"/>
            </a:lvl2pPr>
            <a:lvl3pPr marL="816297" indent="0">
              <a:buNone/>
              <a:defRPr sz="900"/>
            </a:lvl3pPr>
            <a:lvl4pPr marL="1224447" indent="0">
              <a:buNone/>
              <a:defRPr sz="800"/>
            </a:lvl4pPr>
            <a:lvl5pPr marL="1632596" indent="0">
              <a:buNone/>
              <a:defRPr sz="800"/>
            </a:lvl5pPr>
            <a:lvl6pPr marL="2040744" indent="0">
              <a:buNone/>
              <a:defRPr sz="800"/>
            </a:lvl6pPr>
            <a:lvl7pPr marL="2448893" indent="0">
              <a:buNone/>
              <a:defRPr sz="800"/>
            </a:lvl7pPr>
            <a:lvl8pPr marL="2857041" indent="0">
              <a:buNone/>
              <a:defRPr sz="800"/>
            </a:lvl8pPr>
            <a:lvl9pPr marL="326519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D3610-93E5-4565-A40A-797B4C1CE2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03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90" y="4800601"/>
            <a:ext cx="5486400" cy="5667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90" y="612777"/>
            <a:ext cx="5486400" cy="4114800"/>
          </a:xfrm>
        </p:spPr>
        <p:txBody>
          <a:bodyPr/>
          <a:lstStyle>
            <a:lvl1pPr marL="0" indent="0">
              <a:buNone/>
              <a:defRPr sz="2900"/>
            </a:lvl1pPr>
            <a:lvl2pPr marL="408149" indent="0">
              <a:buNone/>
              <a:defRPr sz="2500"/>
            </a:lvl2pPr>
            <a:lvl3pPr marL="816297" indent="0">
              <a:buNone/>
              <a:defRPr sz="2100"/>
            </a:lvl3pPr>
            <a:lvl4pPr marL="1224447" indent="0">
              <a:buNone/>
              <a:defRPr sz="1800"/>
            </a:lvl4pPr>
            <a:lvl5pPr marL="1632596" indent="0">
              <a:buNone/>
              <a:defRPr sz="1800"/>
            </a:lvl5pPr>
            <a:lvl6pPr marL="2040744" indent="0">
              <a:buNone/>
              <a:defRPr sz="1800"/>
            </a:lvl6pPr>
            <a:lvl7pPr marL="2448893" indent="0">
              <a:buNone/>
              <a:defRPr sz="1800"/>
            </a:lvl7pPr>
            <a:lvl8pPr marL="2857041" indent="0">
              <a:buNone/>
              <a:defRPr sz="1800"/>
            </a:lvl8pPr>
            <a:lvl9pPr marL="3265192" indent="0">
              <a:buNone/>
              <a:defRPr sz="1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90" y="5367338"/>
            <a:ext cx="5486400" cy="804863"/>
          </a:xfrm>
        </p:spPr>
        <p:txBody>
          <a:bodyPr/>
          <a:lstStyle>
            <a:lvl1pPr marL="0" indent="0">
              <a:buNone/>
              <a:defRPr sz="1200"/>
            </a:lvl1pPr>
            <a:lvl2pPr marL="408149" indent="0">
              <a:buNone/>
              <a:defRPr sz="1100"/>
            </a:lvl2pPr>
            <a:lvl3pPr marL="816297" indent="0">
              <a:buNone/>
              <a:defRPr sz="900"/>
            </a:lvl3pPr>
            <a:lvl4pPr marL="1224447" indent="0">
              <a:buNone/>
              <a:defRPr sz="800"/>
            </a:lvl4pPr>
            <a:lvl5pPr marL="1632596" indent="0">
              <a:buNone/>
              <a:defRPr sz="800"/>
            </a:lvl5pPr>
            <a:lvl6pPr marL="2040744" indent="0">
              <a:buNone/>
              <a:defRPr sz="800"/>
            </a:lvl6pPr>
            <a:lvl7pPr marL="2448893" indent="0">
              <a:buNone/>
              <a:defRPr sz="800"/>
            </a:lvl7pPr>
            <a:lvl8pPr marL="2857041" indent="0">
              <a:buNone/>
              <a:defRPr sz="800"/>
            </a:lvl8pPr>
            <a:lvl9pPr marL="326519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FEF03-D6E6-477A-8BAA-095D3757D31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092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</p:spPr>
        <p:txBody>
          <a:bodyPr vert="horz" lIns="81630" tIns="40815" rIns="81630" bIns="4081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81630" tIns="40815" rIns="81630" bIns="408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2" y="6356354"/>
            <a:ext cx="2133600" cy="36512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5149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6356354"/>
            <a:ext cx="2895599" cy="36512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5149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5149" fontAlgn="base">
              <a:spcBef>
                <a:spcPct val="0"/>
              </a:spcBef>
              <a:spcAft>
                <a:spcPct val="0"/>
              </a:spcAft>
              <a:defRPr/>
            </a:pPr>
            <a:fld id="{7BAA24F3-8EDC-43E3-905E-DD5DC723D99F}" type="slidenum">
              <a:rPr lang="ru-RU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81514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171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816297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6112" indent="-306112" algn="l" defTabSz="816297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3241" indent="-255093" algn="l" defTabSz="816297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372" indent="-204074" algn="l" defTabSz="8162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521" indent="-204074" algn="l" defTabSz="816297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6669" indent="-204074" algn="l" defTabSz="816297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4819" indent="-204074" algn="l" defTabSz="81629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7" indent="-204074" algn="l" defTabSz="81629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16" indent="-204074" algn="l" defTabSz="81629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66" indent="-204074" algn="l" defTabSz="81629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9" algn="l" defTabSz="81629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7" algn="l" defTabSz="81629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7" algn="l" defTabSz="81629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6" algn="l" defTabSz="81629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44" algn="l" defTabSz="81629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93" algn="l" defTabSz="81629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41" algn="l" defTabSz="81629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92" algn="l" defTabSz="81629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5.jpeg"/><Relationship Id="rId7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png"/><Relationship Id="rId9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6" y="6356355"/>
            <a:ext cx="395537" cy="501647"/>
          </a:xfrm>
        </p:spPr>
        <p:txBody>
          <a:bodyPr/>
          <a:lstStyle/>
          <a:p>
            <a:pPr>
              <a:defRPr/>
            </a:pPr>
            <a:fld id="{BBE4D12A-AC36-4139-9E57-C40B6CA4D6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755576" y="1556792"/>
            <a:ext cx="7772400" cy="3744416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ИТОГИ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ПРОЕКТА ПО ПАРТИСИПАТОРНОМУ БЮДЖЕТИРОВАНИЮ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«Я ПЛАНИРУЮ БЮДЖЕТ»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248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6" y="6356355"/>
            <a:ext cx="395537" cy="501647"/>
          </a:xfrm>
        </p:spPr>
        <p:txBody>
          <a:bodyPr/>
          <a:lstStyle/>
          <a:p>
            <a:pPr>
              <a:defRPr/>
            </a:pPr>
            <a:fld id="{BBE4D12A-AC36-4139-9E57-C40B6CA4D6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70366" y="2852936"/>
            <a:ext cx="386718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Вовлеченность граждан в муниципальное управление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012960" y="3523947"/>
            <a:ext cx="1157406" cy="360040"/>
          </a:xfrm>
          <a:prstGeom prst="rightArrow">
            <a:avLst/>
          </a:prstGeom>
          <a:solidFill>
            <a:schemeClr val="bg1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glow rad="139700">
              <a:srgbClr val="4F81BD">
                <a:satMod val="175000"/>
                <a:alpha val="40000"/>
              </a:srgbClr>
            </a:glo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877" y="2492896"/>
            <a:ext cx="411708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Распоряжение Правительства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Российской Федерации от 31.01.2019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№ 117-р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Заголовок 22"/>
          <p:cNvSpPr>
            <a:spLocks noGrp="1"/>
          </p:cNvSpPr>
          <p:nvPr>
            <p:ph type="title"/>
          </p:nvPr>
        </p:nvSpPr>
        <p:spPr>
          <a:xfrm>
            <a:off x="42736" y="112762"/>
            <a:ext cx="5498415" cy="640145"/>
          </a:xfrm>
        </p:spPr>
        <p:txBody>
          <a:bodyPr rtlCol="0">
            <a:noAutofit/>
          </a:bodyPr>
          <a:lstStyle/>
          <a:p>
            <a:pPr algn="l" defTabSz="816133">
              <a:defRPr/>
            </a:pP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ПАРТИСИПАТОРНОЕ БЮДЖЕТИРОВАНИЕ</a:t>
            </a:r>
            <a:endParaRPr lang="ru-RU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54082" y="752908"/>
            <a:ext cx="72664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15149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ПРОЕКТ «Я ПЛАНИРУЮ БЮДЖЕТ»  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01580" y="752173"/>
            <a:ext cx="195678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15149" fontAlgn="base">
              <a:spcBef>
                <a:spcPct val="0"/>
              </a:spcBef>
              <a:spcAft>
                <a:spcPct val="0"/>
              </a:spcAft>
            </a:pPr>
            <a:r>
              <a:rPr lang="en-US" sz="700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https://www.magnitogorsk.ru</a:t>
            </a:r>
            <a:endParaRPr lang="ru-RU" sz="7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9" name="Picture 2" descr="&amp;yacy; &amp;pcy;&amp;lcy;&amp;acy;&amp;ncy;&amp;icy;&amp;rcy;&amp;ucy;&amp;yucy; &amp;bcy;&amp;yucy;&amp;dcy;&amp;zhcy;&amp;iecy;&amp;tcy;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462" y="1033458"/>
            <a:ext cx="597612" cy="7968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09734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6" y="6356355"/>
            <a:ext cx="395537" cy="501647"/>
          </a:xfrm>
        </p:spPr>
        <p:txBody>
          <a:bodyPr/>
          <a:lstStyle/>
          <a:p>
            <a:pPr>
              <a:defRPr/>
            </a:pPr>
            <a:fld id="{BBE4D12A-AC36-4139-9E57-C40B6CA4D6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Заголовок 22"/>
          <p:cNvSpPr>
            <a:spLocks noGrp="1"/>
          </p:cNvSpPr>
          <p:nvPr>
            <p:ph type="title"/>
          </p:nvPr>
        </p:nvSpPr>
        <p:spPr>
          <a:xfrm>
            <a:off x="42736" y="112762"/>
            <a:ext cx="5498415" cy="640145"/>
          </a:xfrm>
        </p:spPr>
        <p:txBody>
          <a:bodyPr rtlCol="0">
            <a:noAutofit/>
          </a:bodyPr>
          <a:lstStyle/>
          <a:p>
            <a:pPr algn="l" defTabSz="816133">
              <a:defRPr/>
            </a:pP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ПАРТИСИПАТОРНОЕ БЮДЖЕТИРОВАНИЕ</a:t>
            </a:r>
            <a:endParaRPr lang="ru-RU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54082" y="752908"/>
            <a:ext cx="72664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15149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ПРОЕКТ «Я ПЛАНИРУЮ БЮДЖЕТ»  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727258"/>
            <a:ext cx="195678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15149" fontAlgn="base">
              <a:spcBef>
                <a:spcPct val="0"/>
              </a:spcBef>
              <a:spcAft>
                <a:spcPct val="0"/>
              </a:spcAft>
            </a:pPr>
            <a:r>
              <a:rPr lang="en-US" sz="700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https://www.magnitogorsk.ru</a:t>
            </a:r>
            <a:endParaRPr lang="ru-RU" sz="7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9" name="Picture 2" descr="&amp;yacy; &amp;pcy;&amp;lcy;&amp;acy;&amp;ncy;&amp;icy;&amp;rcy;&amp;ucy;&amp;yucy; &amp;bcy;&amp;yucy;&amp;dcy;&amp;zhcy;&amp;iecy;&amp;tcy;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3175" y="930801"/>
            <a:ext cx="597612" cy="796817"/>
          </a:xfrm>
          <a:prstGeom prst="rect">
            <a:avLst/>
          </a:prstGeom>
          <a:noFill/>
        </p:spPr>
      </p:pic>
      <p:pic>
        <p:nvPicPr>
          <p:cNvPr id="10" name="Picture 10" descr="http://agryz.tatarstan.ru/file/Image/zumre-825x5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9990" y="2216202"/>
            <a:ext cx="3186310" cy="196972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5292080" y="4185922"/>
            <a:ext cx="30542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r>
              <a:rPr lang="ru-RU" sz="2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редоставлена возможность:</a:t>
            </a:r>
          </a:p>
          <a:p>
            <a:pPr algn="ctr"/>
            <a:endParaRPr lang="ru-RU" sz="20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r>
              <a:rPr lang="ru-RU" sz="2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амостоятельно, открыто и честно выбирать инициативу </a:t>
            </a:r>
            <a:endParaRPr lang="ru-RU" sz="20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44008" y="1581932"/>
            <a:ext cx="42605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15149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инициативная комиссия </a:t>
            </a:r>
            <a:endParaRPr lang="ru-RU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93175" y="4185922"/>
            <a:ext cx="387373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r>
              <a:rPr lang="ru-RU" sz="2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редоставлена возможность:</a:t>
            </a:r>
          </a:p>
          <a:p>
            <a:pPr algn="ctr"/>
            <a:endParaRPr lang="ru-RU" sz="20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вносить предложения в форме заявки на использование части бюджетных средств</a:t>
            </a:r>
          </a:p>
          <a:p>
            <a:pPr algn="ctr"/>
            <a:endParaRPr lang="ru-RU" sz="20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4" name="Picture 10" descr="https://st.depositphotos.com/1060916/1203/i/950/depositphotos_12036196-stock-photo-3d-person-choice-of-directio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2156" y="2118691"/>
            <a:ext cx="2667755" cy="2067231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15" name="Прямоугольник 14"/>
          <p:cNvSpPr/>
          <p:nvPr/>
        </p:nvSpPr>
        <p:spPr>
          <a:xfrm>
            <a:off x="544088" y="1581932"/>
            <a:ext cx="39104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15149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ж</a:t>
            </a:r>
            <a:r>
              <a:rPr lang="ru-RU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ители города </a:t>
            </a:r>
            <a:endParaRPr lang="ru-RU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52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6" y="6356355"/>
            <a:ext cx="395537" cy="501647"/>
          </a:xfrm>
        </p:spPr>
        <p:txBody>
          <a:bodyPr/>
          <a:lstStyle/>
          <a:p>
            <a:pPr>
              <a:defRPr/>
            </a:pPr>
            <a:fld id="{BBE4D12A-AC36-4139-9E57-C40B6CA4D6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Заголовок 22"/>
          <p:cNvSpPr>
            <a:spLocks noGrp="1"/>
          </p:cNvSpPr>
          <p:nvPr>
            <p:ph type="title"/>
          </p:nvPr>
        </p:nvSpPr>
        <p:spPr>
          <a:xfrm>
            <a:off x="42736" y="112762"/>
            <a:ext cx="5498415" cy="640145"/>
          </a:xfrm>
        </p:spPr>
        <p:txBody>
          <a:bodyPr rtlCol="0">
            <a:noAutofit/>
          </a:bodyPr>
          <a:lstStyle/>
          <a:p>
            <a:pPr algn="l" defTabSz="816133">
              <a:defRPr/>
            </a:pP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ПАРТИСИПАТОРНОЕ БЮДЖЕТИРОВАНИЕ</a:t>
            </a:r>
            <a:endParaRPr lang="ru-RU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54082" y="752908"/>
            <a:ext cx="72664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15149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ПРОЕКТ «Я ПЛАНИРУЮ БЮДЖЕТ»  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752173"/>
            <a:ext cx="195678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15149" fontAlgn="base">
              <a:spcBef>
                <a:spcPct val="0"/>
              </a:spcBef>
              <a:spcAft>
                <a:spcPct val="0"/>
              </a:spcAft>
            </a:pPr>
            <a:r>
              <a:rPr lang="en-US" sz="700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https://www.magnitogorsk.ru</a:t>
            </a:r>
            <a:endParaRPr lang="ru-RU" sz="7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" name="Picture 2" descr="&amp;yacy; &amp;pcy;&amp;lcy;&amp;acy;&amp;ncy;&amp;icy;&amp;rcy;&amp;ucy;&amp;yucy; &amp;bcy;&amp;yucy;&amp;dcy;&amp;zhcy;&amp;iecy;&amp;tcy;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386" y="1033458"/>
            <a:ext cx="597612" cy="796817"/>
          </a:xfrm>
          <a:prstGeom prst="rect">
            <a:avLst/>
          </a:prstGeom>
          <a:noFill/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107504" y="4653136"/>
            <a:ext cx="2246380" cy="144016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2016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год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60 участников</a:t>
            </a: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38 инициатив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547657" y="4653136"/>
            <a:ext cx="2246380" cy="140629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2018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год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75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участников</a:t>
            </a: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29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инициатив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254189" y="4649293"/>
            <a:ext cx="2246380" cy="144400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2017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год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78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участников</a:t>
            </a: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40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инициатив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826013" y="4649293"/>
            <a:ext cx="2246380" cy="127859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2019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год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52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участника</a:t>
            </a: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38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инициатив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pic>
        <p:nvPicPr>
          <p:cNvPr id="15" name="Picture 4" descr="http://dota2.wss.net.ua/img/ico_ludi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4291" y="1452489"/>
            <a:ext cx="5338160" cy="2908270"/>
          </a:xfrm>
          <a:prstGeom prst="rect">
            <a:avLst/>
          </a:prstGeom>
          <a:noFill/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61752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6" y="6356355"/>
            <a:ext cx="395537" cy="501647"/>
          </a:xfrm>
        </p:spPr>
        <p:txBody>
          <a:bodyPr/>
          <a:lstStyle/>
          <a:p>
            <a:pPr>
              <a:defRPr/>
            </a:pPr>
            <a:fld id="{BBE4D12A-AC36-4139-9E57-C40B6CA4D6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Заголовок 22"/>
          <p:cNvSpPr>
            <a:spLocks noGrp="1"/>
          </p:cNvSpPr>
          <p:nvPr>
            <p:ph type="title"/>
          </p:nvPr>
        </p:nvSpPr>
        <p:spPr>
          <a:xfrm>
            <a:off x="42736" y="112762"/>
            <a:ext cx="5498415" cy="640145"/>
          </a:xfrm>
        </p:spPr>
        <p:txBody>
          <a:bodyPr rtlCol="0">
            <a:noAutofit/>
          </a:bodyPr>
          <a:lstStyle/>
          <a:p>
            <a:pPr algn="l" defTabSz="816133">
              <a:defRPr/>
            </a:pP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ПАРТИСИПАТОРНОЕ БЮДЖЕТИРОВАНИЕ</a:t>
            </a:r>
            <a:endParaRPr lang="ru-RU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54082" y="752908"/>
            <a:ext cx="72664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15149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ПРОЕКТ «Я ПЛАНИРУЮ БЮДЖЕТ»  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727258"/>
            <a:ext cx="195678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15149" fontAlgn="base">
              <a:spcBef>
                <a:spcPct val="0"/>
              </a:spcBef>
              <a:spcAft>
                <a:spcPct val="0"/>
              </a:spcAft>
            </a:pPr>
            <a:r>
              <a:rPr lang="en-US" sz="700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https://www.magnitogorsk.ru</a:t>
            </a:r>
            <a:endParaRPr lang="ru-RU" sz="7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9" name="Picture 2" descr="&amp;yacy; &amp;pcy;&amp;lcy;&amp;acy;&amp;ncy;&amp;icy;&amp;rcy;&amp;ucy;&amp;yucy; &amp;bcy;&amp;yucy;&amp;dcy;&amp;zhcy;&amp;iecy;&amp;tcy;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386" y="937531"/>
            <a:ext cx="597612" cy="796817"/>
          </a:xfrm>
          <a:prstGeom prst="rect">
            <a:avLst/>
          </a:prstGeom>
          <a:noFill/>
        </p:spPr>
      </p:pic>
      <p:pic>
        <p:nvPicPr>
          <p:cNvPr id="11" name="Picture 16" descr="http://media.professionali.ru/processor/topics/original/2012/11/29/discussion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352" y="2820929"/>
            <a:ext cx="2117460" cy="1558892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12" name="Прямоугольник 11"/>
          <p:cNvSpPr/>
          <p:nvPr/>
        </p:nvSpPr>
        <p:spPr>
          <a:xfrm>
            <a:off x="383708" y="1628800"/>
            <a:ext cx="30511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2016 г.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4" name="Рисунок 13" descr="C:\Users\KNJAZE~1\AppData\Local\Temp\Rar$DIa0.936\DSCF523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2667557"/>
            <a:ext cx="2736304" cy="194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5" name="Рисунок 14" descr="C:\Users\KNJAZE~1\AppData\Local\Temp\Rar$DIa0.214\DSCF5256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34896" y="2707721"/>
            <a:ext cx="2721280" cy="1895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6279833" y="4356651"/>
            <a:ext cx="26763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  <a:t>Баскетбольная  площадка (28*16 м.)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3586518" y="4318266"/>
            <a:ext cx="25385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  <a:t>Волейбольная площадка (24*15 м.)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43784" y="1949842"/>
            <a:ext cx="50720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Современной школе – современная спортивная площадка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7504" y="4941168"/>
            <a:ext cx="29700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Муниципальная программа «Развитие образования в г. Магнитогорске»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25322" y="4379821"/>
            <a:ext cx="2857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1 300 тыс. руб.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754239" y="1503515"/>
            <a:ext cx="30511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2017 г.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948264" y="6481002"/>
            <a:ext cx="21957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ru-RU" sz="1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(ул. Тевосяна,27/3)</a:t>
            </a:r>
            <a:endParaRPr lang="ru-RU" sz="14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20575" y="4968618"/>
            <a:ext cx="57234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Строительство спортивных площадок с современным </a:t>
            </a:r>
            <a:r>
              <a:rPr lang="ru-RU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ударопоглащающим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покрытием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890093" y="6047587"/>
            <a:ext cx="44700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  <a:t>общая площадь 808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  <a:t>кв.м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630892" y="2090465"/>
            <a:ext cx="2246380" cy="72008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60 участников</a:t>
            </a: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38 инициатив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52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6" y="6356355"/>
            <a:ext cx="395537" cy="501647"/>
          </a:xfrm>
        </p:spPr>
        <p:txBody>
          <a:bodyPr/>
          <a:lstStyle/>
          <a:p>
            <a:pPr>
              <a:defRPr/>
            </a:pPr>
            <a:fld id="{BBE4D12A-AC36-4139-9E57-C40B6CA4D6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Заголовок 22"/>
          <p:cNvSpPr>
            <a:spLocks noGrp="1"/>
          </p:cNvSpPr>
          <p:nvPr>
            <p:ph type="title"/>
          </p:nvPr>
        </p:nvSpPr>
        <p:spPr>
          <a:xfrm>
            <a:off x="42736" y="112762"/>
            <a:ext cx="5498415" cy="640145"/>
          </a:xfrm>
        </p:spPr>
        <p:txBody>
          <a:bodyPr rtlCol="0">
            <a:noAutofit/>
          </a:bodyPr>
          <a:lstStyle/>
          <a:p>
            <a:pPr algn="l" defTabSz="816133">
              <a:defRPr/>
            </a:pP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ПАРТИСИПАТОРНОЕ БЮДЖЕТИРОВАНИЕ</a:t>
            </a:r>
            <a:endParaRPr lang="ru-RU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54082" y="752908"/>
            <a:ext cx="72664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15149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ПРОЕКТ «Я ПЛАНИРУЮ БЮДЖЕТ»  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652880"/>
            <a:ext cx="195678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15149" fontAlgn="base">
              <a:spcBef>
                <a:spcPct val="0"/>
              </a:spcBef>
              <a:spcAft>
                <a:spcPct val="0"/>
              </a:spcAft>
            </a:pPr>
            <a:r>
              <a:rPr lang="en-US" sz="700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https://www.magnitogorsk.ru</a:t>
            </a:r>
            <a:endParaRPr lang="ru-RU" sz="7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9" name="Picture 2" descr="&amp;yacy; &amp;pcy;&amp;lcy;&amp;acy;&amp;ncy;&amp;icy;&amp;rcy;&amp;ucy;&amp;yucy; &amp;bcy;&amp;yucy;&amp;dcy;&amp;zhcy;&amp;iecy;&amp;tcy;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386" y="876801"/>
            <a:ext cx="597612" cy="796817"/>
          </a:xfrm>
          <a:prstGeom prst="rect">
            <a:avLst/>
          </a:prstGeom>
          <a:noFill/>
        </p:spPr>
      </p:pic>
      <p:pic>
        <p:nvPicPr>
          <p:cNvPr id="10" name="Picture 16" descr="http://media.professionali.ru/processor/topics/original/2012/11/29/discussion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352" y="2820929"/>
            <a:ext cx="2117460" cy="1558892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301506" y="1495383"/>
            <a:ext cx="30511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2017 г.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4941168"/>
            <a:ext cx="326900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Муниципальная программа «Развитие физической культуры и спорта в г. Магнитогорске»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5322" y="4379821"/>
            <a:ext cx="2857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1 300 тыс. руб.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744033" y="1473887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2018 г.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59832" y="1948105"/>
            <a:ext cx="59606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Реконструкция стадиона «Малыш»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6" name="Picture 2" descr="http://magnitka-sport.ru/images/news/verstov/2016/bdeb220d606768da21d52eb8d151a0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4659" y="2487463"/>
            <a:ext cx="5301589" cy="3269313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3805159" y="5855623"/>
            <a:ext cx="44700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  <a:t>общая площадь 1 767 кв.м.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230953" y="6479317"/>
            <a:ext cx="29130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ru-RU" sz="1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(ул. Вокзальная, 114/2)</a:t>
            </a:r>
            <a:endParaRPr lang="ru-RU" sz="14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3760435" y="5092244"/>
            <a:ext cx="447003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Устройство асфальтобетонного покрытия хоккейной коробки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566432" y="2048769"/>
            <a:ext cx="2246380" cy="72200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78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участников</a:t>
            </a: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40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инициатив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52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6" y="6356355"/>
            <a:ext cx="395537" cy="501647"/>
          </a:xfrm>
        </p:spPr>
        <p:txBody>
          <a:bodyPr/>
          <a:lstStyle/>
          <a:p>
            <a:pPr>
              <a:defRPr/>
            </a:pPr>
            <a:fld id="{BBE4D12A-AC36-4139-9E57-C40B6CA4D6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Заголовок 22"/>
          <p:cNvSpPr>
            <a:spLocks noGrp="1"/>
          </p:cNvSpPr>
          <p:nvPr>
            <p:ph type="title"/>
          </p:nvPr>
        </p:nvSpPr>
        <p:spPr>
          <a:xfrm>
            <a:off x="42736" y="112762"/>
            <a:ext cx="5498415" cy="640145"/>
          </a:xfrm>
        </p:spPr>
        <p:txBody>
          <a:bodyPr rtlCol="0">
            <a:noAutofit/>
          </a:bodyPr>
          <a:lstStyle/>
          <a:p>
            <a:pPr algn="l" defTabSz="816133">
              <a:defRPr/>
            </a:pP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ПАРТИСИПАТОРНОЕ БЮДЖЕТИРОВАНИЕ</a:t>
            </a:r>
            <a:endParaRPr lang="ru-RU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54082" y="752908"/>
            <a:ext cx="72664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15149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ПРОЕКТ «Я ПЛАНИРУЮ БЮДЖЕТ»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851" y="752908"/>
            <a:ext cx="195678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15149" fontAlgn="base">
              <a:spcBef>
                <a:spcPct val="0"/>
              </a:spcBef>
              <a:spcAft>
                <a:spcPct val="0"/>
              </a:spcAft>
            </a:pPr>
            <a:r>
              <a:rPr lang="en-US" sz="700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https://www.magnitogorsk.ru</a:t>
            </a:r>
            <a:endParaRPr lang="ru-RU" sz="7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6" name="Picture 2" descr="&amp;yacy; &amp;pcy;&amp;lcy;&amp;acy;&amp;ncy;&amp;icy;&amp;rcy;&amp;ucy;&amp;yucy; &amp;bcy;&amp;yucy;&amp;dcy;&amp;zhcy;&amp;iecy;&amp;tcy;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733" y="1034193"/>
            <a:ext cx="597612" cy="796817"/>
          </a:xfrm>
          <a:prstGeom prst="rect">
            <a:avLst/>
          </a:prstGeom>
          <a:noFill/>
        </p:spPr>
      </p:pic>
      <p:pic>
        <p:nvPicPr>
          <p:cNvPr id="7" name="Picture 16" descr="http://media.professionali.ru/processor/topics/original/2012/11/29/discussion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242" y="3050530"/>
            <a:ext cx="2117460" cy="1558892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-63904" y="1704719"/>
            <a:ext cx="30511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2018 г.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5157848"/>
            <a:ext cx="30753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Муниципальная программа «Развитие культуры  в г. Магнитогорске»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49252" y="4546893"/>
            <a:ext cx="2857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1 800 тыс. руб.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744033" y="1473887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2019 г.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67744" y="1921922"/>
            <a:ext cx="68762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Детская библиотека - площадка социальной адаптации для детей с ограниченными возможностями здоровья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372200" y="6452307"/>
            <a:ext cx="277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ru-RU" sz="1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(ул. </a:t>
            </a:r>
            <a:r>
              <a:rPr lang="ru-RU" sz="1400" b="1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Галиуллина</a:t>
            </a:r>
            <a:r>
              <a:rPr lang="ru-RU" sz="1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18А)</a:t>
            </a:r>
            <a:endParaRPr lang="ru-RU" sz="14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632" y="3050530"/>
            <a:ext cx="2017713" cy="1341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40177" y="3050530"/>
            <a:ext cx="2035586" cy="134824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04713" y="4490304"/>
            <a:ext cx="2002632" cy="13350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56176" y="4518259"/>
            <a:ext cx="1962100" cy="129957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837" y="2931016"/>
            <a:ext cx="1876508" cy="124756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81381" y="2931017"/>
            <a:ext cx="1893131" cy="125389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45916" y="4370791"/>
            <a:ext cx="1862483" cy="124165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81381" y="4398746"/>
            <a:ext cx="1916199" cy="12196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3376510" y="5819567"/>
            <a:ext cx="576748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Приобретение оборудования для слабовидящих детей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432015" y="2259546"/>
            <a:ext cx="2246380" cy="79098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75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участников</a:t>
            </a: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29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инициатив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3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6" y="6356355"/>
            <a:ext cx="395537" cy="501647"/>
          </a:xfrm>
        </p:spPr>
        <p:txBody>
          <a:bodyPr/>
          <a:lstStyle/>
          <a:p>
            <a:pPr>
              <a:defRPr/>
            </a:pPr>
            <a:fld id="{BBE4D12A-AC36-4139-9E57-C40B6CA4D6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Заголовок 22"/>
          <p:cNvSpPr>
            <a:spLocks noGrp="1"/>
          </p:cNvSpPr>
          <p:nvPr>
            <p:ph type="title"/>
          </p:nvPr>
        </p:nvSpPr>
        <p:spPr>
          <a:xfrm>
            <a:off x="42736" y="112762"/>
            <a:ext cx="5498415" cy="640145"/>
          </a:xfrm>
        </p:spPr>
        <p:txBody>
          <a:bodyPr rtlCol="0">
            <a:noAutofit/>
          </a:bodyPr>
          <a:lstStyle/>
          <a:p>
            <a:pPr algn="l" defTabSz="816133">
              <a:defRPr/>
            </a:pP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ПАРТИСИПАТОРНОЕ БЮДЖЕТИРОВАНИЕ</a:t>
            </a:r>
            <a:endParaRPr lang="ru-RU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54082" y="752908"/>
            <a:ext cx="72664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15149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ПРОЕКТ «Я ПЛАНИРУЮ БЮДЖЕТ»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727258"/>
            <a:ext cx="195678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15149" fontAlgn="base">
              <a:spcBef>
                <a:spcPct val="0"/>
              </a:spcBef>
              <a:spcAft>
                <a:spcPct val="0"/>
              </a:spcAft>
            </a:pPr>
            <a:r>
              <a:rPr lang="en-US" sz="700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https://www.magnitogorsk.ru</a:t>
            </a:r>
            <a:endParaRPr lang="ru-RU" sz="7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6" name="Picture 2" descr="&amp;yacy; &amp;pcy;&amp;lcy;&amp;acy;&amp;ncy;&amp;icy;&amp;rcy;&amp;ucy;&amp;yucy; &amp;bcy;&amp;yucy;&amp;dcy;&amp;zhcy;&amp;iecy;&amp;tcy;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386" y="1008543"/>
            <a:ext cx="597612" cy="796817"/>
          </a:xfrm>
          <a:prstGeom prst="rect">
            <a:avLst/>
          </a:prstGeom>
          <a:noFill/>
        </p:spPr>
      </p:pic>
      <p:pic>
        <p:nvPicPr>
          <p:cNvPr id="7" name="Picture 16" descr="http://media.professionali.ru/processor/topics/original/2012/11/29/discussion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352" y="2820929"/>
            <a:ext cx="2117460" cy="1558892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325322" y="1574527"/>
            <a:ext cx="30511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2019 г.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5157848"/>
            <a:ext cx="37444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Муниципальная программа «Развитие образования   в г. Магнитогорске»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5322" y="4379821"/>
            <a:ext cx="2857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1 800 тыс. руб.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932040" y="158827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2020 г.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82592" y="3199199"/>
            <a:ext cx="49737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«Доступная баскетбольная площадка»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МОУ </a:t>
            </a:r>
            <a:r>
              <a:rPr lang="ru-RU" sz="2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r>
              <a:rPr lang="ru-RU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ОШ № 43,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ул. Ярославского, д.2</a:t>
            </a:r>
            <a:endParaRPr lang="ru-RU" sz="24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66432" y="2095138"/>
            <a:ext cx="2246380" cy="73269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52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участника</a:t>
            </a: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38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инициатив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3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</TotalTime>
  <Words>371</Words>
  <Application>Microsoft Office PowerPoint</Application>
  <PresentationFormat>Экран (4:3)</PresentationFormat>
  <Paragraphs>102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1_Тема Office</vt:lpstr>
      <vt:lpstr>Презентация PowerPoint</vt:lpstr>
      <vt:lpstr>ПАРТИСИПАТОРНОЕ БЮДЖЕТИРОВАНИЕ</vt:lpstr>
      <vt:lpstr>ПАРТИСИПАТОРНОЕ БЮДЖЕТИРОВАНИЕ</vt:lpstr>
      <vt:lpstr>ПАРТИСИПАТОРНОЕ БЮДЖЕТИРОВАНИЕ</vt:lpstr>
      <vt:lpstr>ПАРТИСИПАТОРНОЕ БЮДЖЕТИРОВАНИЕ</vt:lpstr>
      <vt:lpstr>ПАРТИСИПАТОРНОЕ БЮДЖЕТИРОВАНИЕ</vt:lpstr>
      <vt:lpstr>ПАРТИСИПАТОРНОЕ БЮДЖЕТИРОВАНИЕ</vt:lpstr>
      <vt:lpstr>ПАРТИСИПАТОРНОЕ БЮДЖЕТИРОВАНИЕ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Князева Ольга Александровна</cp:lastModifiedBy>
  <cp:revision>186</cp:revision>
  <dcterms:modified xsi:type="dcterms:W3CDTF">2019-11-19T07:21:38Z</dcterms:modified>
</cp:coreProperties>
</file>